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300" autoAdjust="0"/>
  </p:normalViewPr>
  <p:slideViewPr>
    <p:cSldViewPr snapToGrid="0">
      <p:cViewPr varScale="1">
        <p:scale>
          <a:sx n="49" d="100"/>
          <a:sy n="49" d="100"/>
        </p:scale>
        <p:origin x="-1518"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A88E9-2C68-4203-A13F-E20FEF886792}" type="datetimeFigureOut">
              <a:rPr lang="en-US" smtClean="0"/>
              <a:pPr/>
              <a:t>9/24/2020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BBF37A-9DE1-4D2D-B580-DE38C6AABC8F}" type="slidenum">
              <a:rPr lang="en-US" smtClean="0"/>
              <a:pPr/>
              <a:t>‹#›</a:t>
            </a:fld>
            <a:endParaRPr lang="en-US"/>
          </a:p>
        </p:txBody>
      </p:sp>
    </p:spTree>
    <p:extLst>
      <p:ext uri="{BB962C8B-B14F-4D97-AF65-F5344CB8AC3E}">
        <p14:creationId xmlns="" xmlns:p14="http://schemas.microsoft.com/office/powerpoint/2010/main" val="109284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Putting together the activities of a complex process based on set rules is defined as a regulation. Regulations are mostly applied in system theory to manage various operations in the healthcare industry. Notably, the meaning of regulations differs slightly based on the requirements of a particular field. For instance, hospitals have their regulations that govern the various patients and nursing team activities. Hospital-based regulations impact both patient's direct and indirect care, an argument that will be verified in the discussion below. </a:t>
            </a:r>
          </a:p>
          <a:p>
            <a:endParaRPr lang="en-US" dirty="0"/>
          </a:p>
        </p:txBody>
      </p:sp>
      <p:sp>
        <p:nvSpPr>
          <p:cNvPr id="4" name="Slide Number Placeholder 3"/>
          <p:cNvSpPr>
            <a:spLocks noGrp="1"/>
          </p:cNvSpPr>
          <p:nvPr>
            <p:ph type="sldNum" sz="quarter" idx="10"/>
          </p:nvPr>
        </p:nvSpPr>
        <p:spPr/>
        <p:txBody>
          <a:bodyPr/>
          <a:lstStyle/>
          <a:p>
            <a:fld id="{92BBF37A-9DE1-4D2D-B580-DE38C6AABC8F}" type="slidenum">
              <a:rPr lang="en-US" smtClean="0"/>
              <a:pPr/>
              <a:t>2</a:t>
            </a:fld>
            <a:endParaRPr lang="en-US"/>
          </a:p>
        </p:txBody>
      </p:sp>
    </p:spTree>
    <p:extLst>
      <p:ext uri="{BB962C8B-B14F-4D97-AF65-F5344CB8AC3E}">
        <p14:creationId xmlns="" xmlns:p14="http://schemas.microsoft.com/office/powerpoint/2010/main" val="3512382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availability of regulations smoothens the healthcare facility's activities in ensuring adherence and relevance in specifications and guidelines. According to Mohammed (2017), regulations are applied by healthcare administrators to develop effective procedures, policies, and processes to attain healthy conduct between patients and clinicians.  Mohammed (2017) attests that regulations enhance direct patient care, where clinicians address needs according to the laws. Again, regulations require the clinicians to be trained appropriately to ensure that they possess the required expertise to manage patients' needs (Mohammed, 2017). As such, it will be possible for clinicians to engage patients both directly and indirectly.</a:t>
            </a:r>
          </a:p>
          <a:p>
            <a:endParaRPr lang="en-US" dirty="0"/>
          </a:p>
        </p:txBody>
      </p:sp>
      <p:sp>
        <p:nvSpPr>
          <p:cNvPr id="4" name="Slide Number Placeholder 3"/>
          <p:cNvSpPr>
            <a:spLocks noGrp="1"/>
          </p:cNvSpPr>
          <p:nvPr>
            <p:ph type="sldNum" sz="quarter" idx="10"/>
          </p:nvPr>
        </p:nvSpPr>
        <p:spPr/>
        <p:txBody>
          <a:bodyPr/>
          <a:lstStyle/>
          <a:p>
            <a:fld id="{92BBF37A-9DE1-4D2D-B580-DE38C6AABC8F}" type="slidenum">
              <a:rPr lang="en-US" smtClean="0"/>
              <a:pPr/>
              <a:t>3</a:t>
            </a:fld>
            <a:endParaRPr lang="en-US"/>
          </a:p>
        </p:txBody>
      </p:sp>
    </p:spTree>
    <p:extLst>
      <p:ext uri="{BB962C8B-B14F-4D97-AF65-F5344CB8AC3E}">
        <p14:creationId xmlns="" xmlns:p14="http://schemas.microsoft.com/office/powerpoint/2010/main" val="1559802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Regulations harmonize the operations conducted in the healthcare industry and government authorities. Neff et al.  (2018) opined that regulations help healthcare regulators identify problems and solutions more effectively. Regulations are vital in the healthcare industry in avoiding the imposition of penalties, sanctions, and restrictions; a condition that may hinder clinicians from accessing patients both directly and indirectly. Neff et al. (2018) further suggest that regulations avoid instances of malpractices and liabilities associated with the clinician's ineffectiveness. Overall, the absence of healthcare malpractices paves the way for patients to access services directly and indirectly. </a:t>
            </a:r>
          </a:p>
          <a:p>
            <a:endParaRPr lang="en-US" dirty="0"/>
          </a:p>
        </p:txBody>
      </p:sp>
      <p:sp>
        <p:nvSpPr>
          <p:cNvPr id="4" name="Slide Number Placeholder 3"/>
          <p:cNvSpPr>
            <a:spLocks noGrp="1"/>
          </p:cNvSpPr>
          <p:nvPr>
            <p:ph type="sldNum" sz="quarter" idx="10"/>
          </p:nvPr>
        </p:nvSpPr>
        <p:spPr/>
        <p:txBody>
          <a:bodyPr/>
          <a:lstStyle/>
          <a:p>
            <a:fld id="{92BBF37A-9DE1-4D2D-B580-DE38C6AABC8F}" type="slidenum">
              <a:rPr lang="en-US" smtClean="0"/>
              <a:pPr/>
              <a:t>4</a:t>
            </a:fld>
            <a:endParaRPr lang="en-US"/>
          </a:p>
        </p:txBody>
      </p:sp>
    </p:spTree>
    <p:extLst>
      <p:ext uri="{BB962C8B-B14F-4D97-AF65-F5344CB8AC3E}">
        <p14:creationId xmlns="" xmlns:p14="http://schemas.microsoft.com/office/powerpoint/2010/main" val="2219710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Healthcare regulations demand well-established facilities to employ relevant technology for patients to access services indirectly while at their convenience. According to Mohammed (2017), regulations direct healthcare organizations to put in place technology-based programs, including telemedicine, to monitor patients' progress while at home. Mohammed (2017) opines that telemedicine needs to be made active to avoid unnecessary patient visits to healthcare facilities. Notably, applications of innovative programs in the healthcare industry enhance indirect conduct between patients and clinicians, an approach that saves both party’s time and resources (Mohammed, 2017). Notably, it is through regulations that healthcare facilities can provide patient-centered services.</a:t>
            </a:r>
          </a:p>
          <a:p>
            <a:endParaRPr lang="en-US" dirty="0"/>
          </a:p>
        </p:txBody>
      </p:sp>
      <p:sp>
        <p:nvSpPr>
          <p:cNvPr id="4" name="Slide Number Placeholder 3"/>
          <p:cNvSpPr>
            <a:spLocks noGrp="1"/>
          </p:cNvSpPr>
          <p:nvPr>
            <p:ph type="sldNum" sz="quarter" idx="10"/>
          </p:nvPr>
        </p:nvSpPr>
        <p:spPr/>
        <p:txBody>
          <a:bodyPr/>
          <a:lstStyle/>
          <a:p>
            <a:fld id="{92BBF37A-9DE1-4D2D-B580-DE38C6AABC8F}" type="slidenum">
              <a:rPr lang="en-US" smtClean="0"/>
              <a:pPr/>
              <a:t>5</a:t>
            </a:fld>
            <a:endParaRPr lang="en-US"/>
          </a:p>
        </p:txBody>
      </p:sp>
    </p:spTree>
    <p:extLst>
      <p:ext uri="{BB962C8B-B14F-4D97-AF65-F5344CB8AC3E}">
        <p14:creationId xmlns="" xmlns:p14="http://schemas.microsoft.com/office/powerpoint/2010/main" val="1047247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 above discussion has confirmed regulations to be an integral aspect of attaining direct and indirect patient care. Notably, regulations smoothen healthcare facility activities in ensuring adherence and relevance in specifications and guidelines. Besides, regulations help healthcare regulators to identify</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problems and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solutions more effectively, thus creating a healthy link between patients and clinicians. With regulations, a healthcare organization can put technology-based programs, including telemedicine, to monitor the patient’s progress while at home.                 </a:t>
            </a:r>
          </a:p>
          <a:p>
            <a:endParaRPr lang="en-US" dirty="0"/>
          </a:p>
        </p:txBody>
      </p:sp>
      <p:sp>
        <p:nvSpPr>
          <p:cNvPr id="4" name="Slide Number Placeholder 3"/>
          <p:cNvSpPr>
            <a:spLocks noGrp="1"/>
          </p:cNvSpPr>
          <p:nvPr>
            <p:ph type="sldNum" sz="quarter" idx="10"/>
          </p:nvPr>
        </p:nvSpPr>
        <p:spPr/>
        <p:txBody>
          <a:bodyPr/>
          <a:lstStyle/>
          <a:p>
            <a:fld id="{92BBF37A-9DE1-4D2D-B580-DE38C6AABC8F}" type="slidenum">
              <a:rPr lang="en-US" smtClean="0"/>
              <a:pPr/>
              <a:t>6</a:t>
            </a:fld>
            <a:endParaRPr lang="en-US"/>
          </a:p>
        </p:txBody>
      </p:sp>
    </p:spTree>
    <p:extLst>
      <p:ext uri="{BB962C8B-B14F-4D97-AF65-F5344CB8AC3E}">
        <p14:creationId xmlns="" xmlns:p14="http://schemas.microsoft.com/office/powerpoint/2010/main" val="2861694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DDD740-99F4-45FE-A1AC-24D32AD2A630}"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3730730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DD740-99F4-45FE-A1AC-24D32AD2A630}"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2170156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DDD740-99F4-45FE-A1AC-24D32AD2A630}"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2842033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DDD740-99F4-45FE-A1AC-24D32AD2A630}"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374699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DDD740-99F4-45FE-A1AC-24D32AD2A630}" type="datetimeFigureOut">
              <a:rPr lang="en-US" smtClean="0"/>
              <a:pPr/>
              <a:t>9/24/2020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3811111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DDD740-99F4-45FE-A1AC-24D32AD2A630}" type="datetimeFigureOut">
              <a:rPr lang="en-US" smtClean="0"/>
              <a:pPr/>
              <a:t>9/24/2020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114914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DD740-99F4-45FE-A1AC-24D32AD2A630}" type="datetimeFigureOut">
              <a:rPr lang="en-US" smtClean="0"/>
              <a:pPr/>
              <a:t>9/24/2020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1794354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DD740-99F4-45FE-A1AC-24D32AD2A630}"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1284552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DD740-99F4-45FE-A1AC-24D32AD2A630}"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2849254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DD740-99F4-45FE-A1AC-24D32AD2A630}"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3188992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DD740-99F4-45FE-A1AC-24D32AD2A630}"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3484492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DD740-99F4-45FE-A1AC-24D32AD2A630}" type="datetimeFigureOut">
              <a:rPr lang="en-US" smtClean="0"/>
              <a:pPr/>
              <a:t>9/24/2020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64FEB3-0CB4-4B3C-BF7D-9E3712A5462C}" type="slidenum">
              <a:rPr lang="en-US" smtClean="0"/>
              <a:pPr/>
              <a:t>‹#›</a:t>
            </a:fld>
            <a:endParaRPr lang="en-US"/>
          </a:p>
        </p:txBody>
      </p:sp>
    </p:spTree>
    <p:extLst>
      <p:ext uri="{BB962C8B-B14F-4D97-AF65-F5344CB8AC3E}">
        <p14:creationId xmlns="" xmlns:p14="http://schemas.microsoft.com/office/powerpoint/2010/main" val="269801693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1600200"/>
            <a:ext cx="7467600" cy="495300"/>
          </a:xfrm>
        </p:spPr>
        <p:txBody>
          <a:bodyPr>
            <a:normAutofit fontScale="90000"/>
          </a:bodyPr>
          <a:lstStyle/>
          <a:p>
            <a:r>
              <a:rPr lang="en-US" dirty="0"/>
              <a:t/>
            </a:r>
            <a:br>
              <a:rPr lang="en-US" dirty="0"/>
            </a:br>
            <a:r>
              <a:rPr lang="en-US" sz="4000" dirty="0" smtClean="0">
                <a:latin typeface="Times New Roman" panose="02020603050405020304" pitchFamily="18" charset="0"/>
                <a:cs typeface="Times New Roman" panose="02020603050405020304" pitchFamily="18" charset="0"/>
              </a:rPr>
              <a:t>Healthcare Regulations </a:t>
            </a:r>
            <a:endParaRPr lang="en-US" sz="4000" dirty="0"/>
          </a:p>
        </p:txBody>
      </p:sp>
      <p:sp>
        <p:nvSpPr>
          <p:cNvPr id="3" name="Subtitle 2"/>
          <p:cNvSpPr>
            <a:spLocks noGrp="1"/>
          </p:cNvSpPr>
          <p:nvPr>
            <p:ph type="subTitle" idx="1"/>
          </p:nvPr>
        </p:nvSpPr>
        <p:spPr>
          <a:xfrm>
            <a:off x="1057274" y="3886201"/>
            <a:ext cx="9153525" cy="1028699"/>
          </a:xfrm>
        </p:spPr>
        <p:txBody>
          <a:bodyPr>
            <a:noAutofit/>
          </a:bodyPr>
          <a:lstStyle/>
          <a:p>
            <a:r>
              <a:rPr lang="en-US" sz="3600" dirty="0" smtClean="0">
                <a:latin typeface="Times New Roman" panose="02020603050405020304" pitchFamily="18" charset="0"/>
                <a:cs typeface="Times New Roman" panose="02020603050405020304" pitchFamily="18" charset="0"/>
              </a:rPr>
              <a:t>Impacts of Healthcare </a:t>
            </a:r>
            <a:r>
              <a:rPr lang="en-US" sz="3600" dirty="0">
                <a:latin typeface="Times New Roman" panose="02020603050405020304" pitchFamily="18" charset="0"/>
                <a:cs typeface="Times New Roman" panose="02020603050405020304" pitchFamily="18" charset="0"/>
              </a:rPr>
              <a:t>R</a:t>
            </a:r>
            <a:r>
              <a:rPr lang="en-US" sz="3600" dirty="0" smtClean="0">
                <a:latin typeface="Times New Roman" panose="02020603050405020304" pitchFamily="18" charset="0"/>
                <a:cs typeface="Times New Roman" panose="02020603050405020304" pitchFamily="18" charset="0"/>
              </a:rPr>
              <a:t>egulations to Patient’s </a:t>
            </a:r>
            <a:r>
              <a:rPr lang="en-US" sz="3600" dirty="0">
                <a:latin typeface="Times New Roman" panose="02020603050405020304" pitchFamily="18" charset="0"/>
                <a:cs typeface="Times New Roman" panose="02020603050405020304" pitchFamily="18" charset="0"/>
              </a:rPr>
              <a:t>D</a:t>
            </a:r>
            <a:r>
              <a:rPr lang="en-US" sz="3600" dirty="0" smtClean="0">
                <a:latin typeface="Times New Roman" panose="02020603050405020304" pitchFamily="18" charset="0"/>
                <a:cs typeface="Times New Roman" panose="02020603050405020304" pitchFamily="18" charset="0"/>
              </a:rPr>
              <a:t>irect and Indirect </a:t>
            </a:r>
            <a:r>
              <a:rPr lang="en-US" sz="3600" dirty="0">
                <a:latin typeface="Times New Roman" panose="02020603050405020304" pitchFamily="18" charset="0"/>
                <a:cs typeface="Times New Roman" panose="02020603050405020304" pitchFamily="18" charset="0"/>
              </a:rPr>
              <a:t>C</a:t>
            </a:r>
            <a:r>
              <a:rPr lang="en-US" sz="3600" dirty="0" smtClean="0">
                <a:latin typeface="Times New Roman" panose="02020603050405020304" pitchFamily="18" charset="0"/>
                <a:cs typeface="Times New Roman" panose="02020603050405020304" pitchFamily="18" charset="0"/>
              </a:rPr>
              <a:t>are.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965130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380" y="351479"/>
            <a:ext cx="8132928" cy="740344"/>
          </a:xfrm>
        </p:spPr>
        <p:txBody>
          <a:bodyPr/>
          <a:lstStyle/>
          <a:p>
            <a:pPr algn="ctr"/>
            <a:r>
              <a:rPr lang="en-US" sz="3600" dirty="0" smtClean="0">
                <a:latin typeface="Times New Roman" panose="02020603050405020304" pitchFamily="18" charset="0"/>
                <a:cs typeface="Times New Roman" panose="02020603050405020304" pitchFamily="18" charset="0"/>
              </a:rPr>
              <a:t>Introduction</a:t>
            </a:r>
            <a:r>
              <a:rPr lang="en-US" dirty="0" smtClean="0"/>
              <a:t> </a:t>
            </a: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Aligning </a:t>
            </a:r>
            <a:r>
              <a:rPr lang="en-US" dirty="0">
                <a:latin typeface="Times New Roman" panose="02020603050405020304" pitchFamily="18" charset="0"/>
                <a:cs typeface="Times New Roman" panose="02020603050405020304" pitchFamily="18" charset="0"/>
              </a:rPr>
              <a:t>activities of a complex </a:t>
            </a:r>
            <a:r>
              <a:rPr lang="en-US" dirty="0" smtClean="0">
                <a:latin typeface="Times New Roman" panose="02020603050405020304" pitchFamily="18" charset="0"/>
                <a:cs typeface="Times New Roman" panose="02020603050405020304" pitchFamily="18" charset="0"/>
              </a:rPr>
              <a:t>process </a:t>
            </a:r>
            <a:r>
              <a:rPr lang="en-US" dirty="0">
                <a:latin typeface="Times New Roman" panose="02020603050405020304" pitchFamily="18" charset="0"/>
                <a:cs typeface="Times New Roman" panose="02020603050405020304" pitchFamily="18" charset="0"/>
              </a:rPr>
              <a:t>is defined as </a:t>
            </a:r>
            <a:r>
              <a:rPr lang="en-US" dirty="0" smtClean="0">
                <a:latin typeface="Times New Roman" panose="02020603050405020304" pitchFamily="18" charset="0"/>
                <a:cs typeface="Times New Roman" panose="02020603050405020304" pitchFamily="18" charset="0"/>
              </a:rPr>
              <a:t>regulation.</a:t>
            </a:r>
          </a:p>
          <a:p>
            <a:r>
              <a:rPr lang="en-US" dirty="0" smtClean="0">
                <a:latin typeface="Times New Roman" panose="02020603050405020304" pitchFamily="18" charset="0"/>
                <a:cs typeface="Times New Roman" panose="02020603050405020304" pitchFamily="18" charset="0"/>
              </a:rPr>
              <a:t> Regulations are applied </a:t>
            </a:r>
            <a:r>
              <a:rPr lang="en-US" dirty="0">
                <a:latin typeface="Times New Roman" panose="02020603050405020304" pitchFamily="18" charset="0"/>
                <a:cs typeface="Times New Roman" panose="02020603050405020304" pitchFamily="18" charset="0"/>
              </a:rPr>
              <a:t>in system theory to manage various operations in the healthcare </a:t>
            </a:r>
            <a:r>
              <a:rPr lang="en-US" dirty="0" smtClean="0">
                <a:latin typeface="Times New Roman" panose="02020603050405020304" pitchFamily="18" charset="0"/>
                <a:cs typeface="Times New Roman" panose="02020603050405020304" pitchFamily="18" charset="0"/>
              </a:rPr>
              <a:t>industry.</a:t>
            </a:r>
          </a:p>
          <a:p>
            <a:r>
              <a:rPr lang="en-US" dirty="0" smtClean="0">
                <a:latin typeface="Times New Roman" panose="02020603050405020304" pitchFamily="18" charset="0"/>
                <a:cs typeface="Times New Roman" panose="02020603050405020304" pitchFamily="18" charset="0"/>
              </a:rPr>
              <a:t>Regulations differ </a:t>
            </a:r>
            <a:r>
              <a:rPr lang="en-US" dirty="0">
                <a:latin typeface="Times New Roman" panose="02020603050405020304" pitchFamily="18" charset="0"/>
                <a:cs typeface="Times New Roman" panose="02020603050405020304" pitchFamily="18" charset="0"/>
              </a:rPr>
              <a:t>slightly based on the requirements of a particular </a:t>
            </a:r>
            <a:r>
              <a:rPr lang="en-US" dirty="0" smtClean="0">
                <a:latin typeface="Times New Roman" panose="02020603050405020304" pitchFamily="18" charset="0"/>
                <a:cs typeface="Times New Roman" panose="02020603050405020304" pitchFamily="18" charset="0"/>
              </a:rPr>
              <a:t>field.</a:t>
            </a:r>
          </a:p>
          <a:p>
            <a:r>
              <a:rPr lang="en-US" dirty="0" smtClean="0">
                <a:latin typeface="Times New Roman" panose="02020603050405020304" pitchFamily="18" charset="0"/>
                <a:cs typeface="Times New Roman" panose="02020603050405020304" pitchFamily="18" charset="0"/>
              </a:rPr>
              <a:t>Regulations are applied in healthcare to enhance patient’s direct and indirect care.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37661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Adherence to specifications and guidelines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 Regulations smoothen healthcare activities thus improved direct and indirect patient’s care.</a:t>
            </a:r>
          </a:p>
          <a:p>
            <a:r>
              <a:rPr lang="en-US" dirty="0">
                <a:latin typeface="Times New Roman" panose="02020603050405020304" pitchFamily="18" charset="0"/>
                <a:cs typeface="Times New Roman" panose="02020603050405020304" pitchFamily="18" charset="0"/>
              </a:rPr>
              <a:t>Regulations </a:t>
            </a:r>
            <a:r>
              <a:rPr lang="en-US" dirty="0" smtClean="0">
                <a:latin typeface="Times New Roman" panose="02020603050405020304" pitchFamily="18" charset="0"/>
                <a:cs typeface="Times New Roman" panose="02020603050405020304" pitchFamily="18" charset="0"/>
              </a:rPr>
              <a:t>are </a:t>
            </a:r>
            <a:r>
              <a:rPr lang="en-US" dirty="0">
                <a:latin typeface="Times New Roman" panose="02020603050405020304" pitchFamily="18" charset="0"/>
                <a:cs typeface="Times New Roman" panose="02020603050405020304" pitchFamily="18" charset="0"/>
              </a:rPr>
              <a:t>applied by healthcare administrators to </a:t>
            </a:r>
            <a:r>
              <a:rPr lang="en-US" dirty="0" smtClean="0">
                <a:latin typeface="Times New Roman" panose="02020603050405020304" pitchFamily="18" charset="0"/>
                <a:cs typeface="Times New Roman" panose="02020603050405020304" pitchFamily="18" charset="0"/>
              </a:rPr>
              <a:t>develop. </a:t>
            </a:r>
            <a:r>
              <a:rPr lang="en-US" dirty="0">
                <a:latin typeface="Times New Roman" panose="02020603050405020304" pitchFamily="18" charset="0"/>
                <a:cs typeface="Times New Roman" panose="02020603050405020304" pitchFamily="18" charset="0"/>
              </a:rPr>
              <a:t>effective procedures, policies, and processes to attain healthy </a:t>
            </a:r>
            <a:r>
              <a:rPr lang="en-US" dirty="0" smtClean="0">
                <a:latin typeface="Times New Roman" panose="02020603050405020304" pitchFamily="18" charset="0"/>
                <a:cs typeface="Times New Roman" panose="02020603050405020304" pitchFamily="18" charset="0"/>
              </a:rPr>
              <a:t>conduct.</a:t>
            </a:r>
          </a:p>
          <a:p>
            <a:r>
              <a:rPr lang="en-US" dirty="0">
                <a:latin typeface="Times New Roman" panose="02020603050405020304" pitchFamily="18" charset="0"/>
                <a:cs typeface="Times New Roman" panose="02020603050405020304" pitchFamily="18" charset="0"/>
              </a:rPr>
              <a:t>Regulations enhance direct patient care, where clinicians address needs according to the </a:t>
            </a:r>
            <a:r>
              <a:rPr lang="en-US" dirty="0" smtClean="0">
                <a:latin typeface="Times New Roman" panose="02020603050405020304" pitchFamily="18" charset="0"/>
                <a:cs typeface="Times New Roman" panose="02020603050405020304" pitchFamily="18" charset="0"/>
              </a:rPr>
              <a:t>laws. </a:t>
            </a:r>
          </a:p>
          <a:p>
            <a:r>
              <a:rPr lang="en-US" dirty="0" smtClean="0">
                <a:latin typeface="Times New Roman" panose="02020603050405020304" pitchFamily="18" charset="0"/>
                <a:cs typeface="Times New Roman" panose="02020603050405020304" pitchFamily="18" charset="0"/>
              </a:rPr>
              <a:t>Regulations enhance training of clinicians appropriately </a:t>
            </a:r>
            <a:r>
              <a:rPr lang="en-US" dirty="0">
                <a:latin typeface="Times New Roman" panose="02020603050405020304" pitchFamily="18" charset="0"/>
                <a:cs typeface="Times New Roman" panose="02020603050405020304" pitchFamily="18" charset="0"/>
              </a:rPr>
              <a:t>to ensure that they possess the required </a:t>
            </a:r>
            <a:r>
              <a:rPr lang="en-US" dirty="0" smtClean="0">
                <a:latin typeface="Times New Roman" panose="02020603050405020304" pitchFamily="18" charset="0"/>
                <a:cs typeface="Times New Roman" panose="02020603050405020304" pitchFamily="18" charset="0"/>
              </a:rPr>
              <a:t>expertise.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26098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Adherence to government authorities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Regulations </a:t>
            </a:r>
            <a:r>
              <a:rPr lang="en-US" dirty="0" smtClean="0">
                <a:latin typeface="Times New Roman" panose="02020603050405020304" pitchFamily="18" charset="0"/>
                <a:cs typeface="Times New Roman" panose="02020603050405020304" pitchFamily="18" charset="0"/>
              </a:rPr>
              <a:t>harmonize </a:t>
            </a:r>
            <a:r>
              <a:rPr lang="en-US" dirty="0">
                <a:latin typeface="Times New Roman" panose="02020603050405020304" pitchFamily="18" charset="0"/>
                <a:cs typeface="Times New Roman" panose="02020603050405020304" pitchFamily="18" charset="0"/>
              </a:rPr>
              <a:t>the operations conducted in the healthcare industry and government </a:t>
            </a:r>
            <a:r>
              <a:rPr lang="en-US" dirty="0" smtClean="0">
                <a:latin typeface="Times New Roman" panose="02020603050405020304" pitchFamily="18" charset="0"/>
                <a:cs typeface="Times New Roman" panose="02020603050405020304" pitchFamily="18" charset="0"/>
              </a:rPr>
              <a:t>authorities.</a:t>
            </a:r>
          </a:p>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egulations </a:t>
            </a:r>
            <a:r>
              <a:rPr lang="en-US" dirty="0">
                <a:latin typeface="Times New Roman" panose="02020603050405020304" pitchFamily="18" charset="0"/>
                <a:cs typeface="Times New Roman" panose="02020603050405020304" pitchFamily="18" charset="0"/>
              </a:rPr>
              <a:t>help healthcare regulators identify problems and solutions more </a:t>
            </a:r>
            <a:r>
              <a:rPr lang="en-US" dirty="0" smtClean="0">
                <a:latin typeface="Times New Roman" panose="02020603050405020304" pitchFamily="18" charset="0"/>
                <a:cs typeface="Times New Roman" panose="02020603050405020304" pitchFamily="18" charset="0"/>
              </a:rPr>
              <a:t>effectively.</a:t>
            </a:r>
          </a:p>
          <a:p>
            <a:r>
              <a:rPr lang="en-US" dirty="0">
                <a:latin typeface="Times New Roman" panose="02020603050405020304" pitchFamily="18" charset="0"/>
                <a:cs typeface="Times New Roman" panose="02020603050405020304" pitchFamily="18" charset="0"/>
              </a:rPr>
              <a:t>Regulations </a:t>
            </a:r>
            <a:r>
              <a:rPr lang="en-US" dirty="0" smtClean="0">
                <a:latin typeface="Times New Roman" panose="02020603050405020304" pitchFamily="18" charset="0"/>
                <a:cs typeface="Times New Roman" panose="02020603050405020304" pitchFamily="18" charset="0"/>
              </a:rPr>
              <a:t>aid in avoiding </a:t>
            </a:r>
            <a:r>
              <a:rPr lang="en-US" dirty="0">
                <a:latin typeface="Times New Roman" panose="02020603050405020304" pitchFamily="18" charset="0"/>
                <a:cs typeface="Times New Roman" panose="02020603050405020304" pitchFamily="18" charset="0"/>
              </a:rPr>
              <a:t>imposition of penalties, sanctions, and </a:t>
            </a:r>
            <a:r>
              <a:rPr lang="en-US" dirty="0" smtClean="0">
                <a:latin typeface="Times New Roman" panose="02020603050405020304" pitchFamily="18" charset="0"/>
                <a:cs typeface="Times New Roman" panose="02020603050405020304" pitchFamily="18" charset="0"/>
              </a:rPr>
              <a:t>restrictions.</a:t>
            </a:r>
          </a:p>
          <a:p>
            <a:r>
              <a:rPr lang="en-US" dirty="0" smtClean="0">
                <a:latin typeface="Times New Roman" panose="02020603050405020304" pitchFamily="18" charset="0"/>
                <a:cs typeface="Times New Roman" panose="02020603050405020304" pitchFamily="18" charset="0"/>
              </a:rPr>
              <a:t>Regulations limit instances </a:t>
            </a:r>
            <a:r>
              <a:rPr lang="en-US" dirty="0">
                <a:latin typeface="Times New Roman" panose="02020603050405020304" pitchFamily="18" charset="0"/>
                <a:cs typeface="Times New Roman" panose="02020603050405020304" pitchFamily="18" charset="0"/>
              </a:rPr>
              <a:t>of malpractices and liabilities associated with the clinician's ineffectiveness. </a:t>
            </a:r>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3618313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Utilization of relevant technology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Regulations aid in employing </a:t>
            </a:r>
            <a:r>
              <a:rPr lang="en-US" dirty="0">
                <a:latin typeface="Times New Roman" panose="02020603050405020304" pitchFamily="18" charset="0"/>
                <a:cs typeface="Times New Roman" panose="02020603050405020304" pitchFamily="18" charset="0"/>
              </a:rPr>
              <a:t>relevant technology for patients to access services indirectly while at their </a:t>
            </a:r>
            <a:r>
              <a:rPr lang="en-US" dirty="0" smtClean="0">
                <a:latin typeface="Times New Roman" panose="02020603050405020304" pitchFamily="18" charset="0"/>
                <a:cs typeface="Times New Roman" panose="02020603050405020304" pitchFamily="18" charset="0"/>
              </a:rPr>
              <a:t>convenience.</a:t>
            </a:r>
          </a:p>
          <a:p>
            <a:r>
              <a:rPr lang="en-US" dirty="0">
                <a:latin typeface="Times New Roman" panose="02020603050405020304" pitchFamily="18" charset="0"/>
                <a:cs typeface="Times New Roman" panose="02020603050405020304" pitchFamily="18" charset="0"/>
              </a:rPr>
              <a:t>Regulations </a:t>
            </a:r>
            <a:r>
              <a:rPr lang="en-US" dirty="0" smtClean="0">
                <a:latin typeface="Times New Roman" panose="02020603050405020304" pitchFamily="18" charset="0"/>
                <a:cs typeface="Times New Roman" panose="02020603050405020304" pitchFamily="18" charset="0"/>
              </a:rPr>
              <a:t>also assist direct </a:t>
            </a:r>
            <a:r>
              <a:rPr lang="en-US" dirty="0">
                <a:latin typeface="Times New Roman" panose="02020603050405020304" pitchFamily="18" charset="0"/>
                <a:cs typeface="Times New Roman" panose="02020603050405020304" pitchFamily="18" charset="0"/>
              </a:rPr>
              <a:t>healthcare organizations to put in place technology-based programs, including </a:t>
            </a:r>
            <a:r>
              <a:rPr lang="en-US" dirty="0" smtClean="0">
                <a:latin typeface="Times New Roman" panose="02020603050405020304" pitchFamily="18" charset="0"/>
                <a:cs typeface="Times New Roman" panose="02020603050405020304" pitchFamily="18" charset="0"/>
              </a:rPr>
              <a:t>telemedicine.</a:t>
            </a:r>
          </a:p>
          <a:p>
            <a:r>
              <a:rPr lang="en-US" dirty="0" smtClean="0">
                <a:latin typeface="Times New Roman" panose="02020603050405020304" pitchFamily="18" charset="0"/>
                <a:cs typeface="Times New Roman" panose="02020603050405020304" pitchFamily="18" charset="0"/>
              </a:rPr>
              <a:t>Through regulations, there is avoidance of unnecessary </a:t>
            </a:r>
            <a:r>
              <a:rPr lang="en-US" dirty="0">
                <a:latin typeface="Times New Roman" panose="02020603050405020304" pitchFamily="18" charset="0"/>
                <a:cs typeface="Times New Roman" panose="02020603050405020304" pitchFamily="18" charset="0"/>
              </a:rPr>
              <a:t>patient visits to healthcare </a:t>
            </a:r>
            <a:r>
              <a:rPr lang="en-US" dirty="0" smtClean="0">
                <a:latin typeface="Times New Roman" panose="02020603050405020304" pitchFamily="18" charset="0"/>
                <a:cs typeface="Times New Roman" panose="02020603050405020304" pitchFamily="18" charset="0"/>
              </a:rPr>
              <a:t>facilities.</a:t>
            </a:r>
          </a:p>
          <a:p>
            <a:r>
              <a:rPr lang="en-US" dirty="0" smtClean="0">
                <a:latin typeface="Times New Roman" panose="02020603050405020304" pitchFamily="18" charset="0"/>
                <a:cs typeface="Times New Roman" panose="02020603050405020304" pitchFamily="18" charset="0"/>
              </a:rPr>
              <a:t>Regulations also enhance </a:t>
            </a:r>
            <a:r>
              <a:rPr lang="en-US" dirty="0">
                <a:latin typeface="Times New Roman" panose="02020603050405020304" pitchFamily="18" charset="0"/>
                <a:cs typeface="Times New Roman" panose="02020603050405020304" pitchFamily="18" charset="0"/>
              </a:rPr>
              <a:t>indirect </a:t>
            </a:r>
            <a:r>
              <a:rPr lang="en-US" dirty="0" smtClean="0">
                <a:latin typeface="Times New Roman" panose="02020603050405020304" pitchFamily="18" charset="0"/>
                <a:cs typeface="Times New Roman" panose="02020603050405020304" pitchFamily="18" charset="0"/>
              </a:rPr>
              <a:t>contact </a:t>
            </a:r>
            <a:r>
              <a:rPr lang="en-US" dirty="0">
                <a:latin typeface="Times New Roman" panose="02020603050405020304" pitchFamily="18" charset="0"/>
                <a:cs typeface="Times New Roman" panose="02020603050405020304" pitchFamily="18" charset="0"/>
              </a:rPr>
              <a:t>between patients and </a:t>
            </a:r>
            <a:r>
              <a:rPr lang="en-US" dirty="0" smtClean="0">
                <a:latin typeface="Times New Roman" panose="02020603050405020304" pitchFamily="18" charset="0"/>
                <a:cs typeface="Times New Roman" panose="02020603050405020304" pitchFamily="18" charset="0"/>
              </a:rPr>
              <a:t>clinicians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thus saving </a:t>
            </a:r>
            <a:r>
              <a:rPr lang="en-US" dirty="0">
                <a:latin typeface="Times New Roman" panose="02020603050405020304" pitchFamily="18" charset="0"/>
                <a:cs typeface="Times New Roman" panose="02020603050405020304" pitchFamily="18" charset="0"/>
              </a:rPr>
              <a:t>both party’s time and </a:t>
            </a:r>
            <a:r>
              <a:rPr lang="en-US" dirty="0" smtClean="0">
                <a:latin typeface="Times New Roman" panose="02020603050405020304" pitchFamily="18" charset="0"/>
                <a:cs typeface="Times New Roman" panose="02020603050405020304" pitchFamily="18" charset="0"/>
              </a:rPr>
              <a:t>resources. </a:t>
            </a:r>
          </a:p>
          <a:p>
            <a:endParaRPr lang="en-US" dirty="0"/>
          </a:p>
        </p:txBody>
      </p:sp>
    </p:spTree>
    <p:extLst>
      <p:ext uri="{BB962C8B-B14F-4D97-AF65-F5344CB8AC3E}">
        <p14:creationId xmlns="" xmlns:p14="http://schemas.microsoft.com/office/powerpoint/2010/main" val="1838050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C</a:t>
            </a:r>
            <a:r>
              <a:rPr lang="en-US" sz="3600" dirty="0" smtClean="0">
                <a:latin typeface="Times New Roman" panose="02020603050405020304" pitchFamily="18" charset="0"/>
                <a:cs typeface="Times New Roman" panose="02020603050405020304" pitchFamily="18" charset="0"/>
              </a:rPr>
              <a:t>onclusion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egulations are </a:t>
            </a:r>
            <a:r>
              <a:rPr lang="en-US" dirty="0">
                <a:latin typeface="Times New Roman" panose="02020603050405020304" pitchFamily="18" charset="0"/>
                <a:cs typeface="Times New Roman" panose="02020603050405020304" pitchFamily="18" charset="0"/>
              </a:rPr>
              <a:t>an integral aspect of attaining direct and indirect patient </a:t>
            </a:r>
            <a:r>
              <a:rPr lang="en-US" dirty="0" smtClean="0">
                <a:latin typeface="Times New Roman" panose="02020603050405020304" pitchFamily="18" charset="0"/>
                <a:cs typeface="Times New Roman" panose="02020603050405020304" pitchFamily="18" charset="0"/>
              </a:rPr>
              <a:t>care.</a:t>
            </a:r>
          </a:p>
          <a:p>
            <a:r>
              <a:rPr lang="en-US" dirty="0">
                <a:latin typeface="Times New Roman" panose="02020603050405020304" pitchFamily="18" charset="0"/>
                <a:cs typeface="Times New Roman" panose="02020603050405020304" pitchFamily="18" charset="0"/>
              </a:rPr>
              <a:t>Regulations smoothen healthcare facility activities in ensuring adherence and relevance in specifications and </a:t>
            </a:r>
            <a:r>
              <a:rPr lang="en-US" dirty="0" smtClean="0">
                <a:latin typeface="Times New Roman" panose="02020603050405020304" pitchFamily="18" charset="0"/>
                <a:cs typeface="Times New Roman" panose="02020603050405020304" pitchFamily="18" charset="0"/>
              </a:rPr>
              <a:t>guidelines. </a:t>
            </a:r>
          </a:p>
          <a:p>
            <a:r>
              <a:rPr lang="en-US" dirty="0">
                <a:latin typeface="Times New Roman" panose="02020603050405020304" pitchFamily="18" charset="0"/>
                <a:cs typeface="Times New Roman" panose="02020603050405020304" pitchFamily="18" charset="0"/>
              </a:rPr>
              <a:t>Regulations </a:t>
            </a:r>
            <a:r>
              <a:rPr lang="en-US" dirty="0" smtClean="0">
                <a:latin typeface="Times New Roman" panose="02020603050405020304" pitchFamily="18" charset="0"/>
                <a:cs typeface="Times New Roman" panose="02020603050405020304" pitchFamily="18" charset="0"/>
              </a:rPr>
              <a:t> assist in identifying </a:t>
            </a:r>
            <a:r>
              <a:rPr lang="en-US" dirty="0">
                <a:latin typeface="Times New Roman" panose="02020603050405020304" pitchFamily="18" charset="0"/>
                <a:cs typeface="Times New Roman" panose="02020603050405020304" pitchFamily="18" charset="0"/>
              </a:rPr>
              <a:t>problems </a:t>
            </a:r>
            <a:r>
              <a:rPr lang="en-US" dirty="0" smtClean="0">
                <a:latin typeface="Times New Roman" panose="02020603050405020304" pitchFamily="18" charset="0"/>
                <a:cs typeface="Times New Roman" panose="02020603050405020304" pitchFamily="18" charset="0"/>
              </a:rPr>
              <a:t>and solutions </a:t>
            </a:r>
            <a:r>
              <a:rPr lang="en-US" dirty="0">
                <a:latin typeface="Times New Roman" panose="02020603050405020304" pitchFamily="18" charset="0"/>
                <a:cs typeface="Times New Roman" panose="02020603050405020304" pitchFamily="18" charset="0"/>
              </a:rPr>
              <a:t>more </a:t>
            </a:r>
            <a:r>
              <a:rPr lang="en-US" dirty="0" smtClean="0">
                <a:latin typeface="Times New Roman" panose="02020603050405020304" pitchFamily="18" charset="0"/>
                <a:cs typeface="Times New Roman" panose="02020603050405020304" pitchFamily="18" charset="0"/>
              </a:rPr>
              <a:t>effectively.</a:t>
            </a:r>
          </a:p>
          <a:p>
            <a:r>
              <a:rPr lang="en-US" dirty="0">
                <a:latin typeface="Times New Roman" panose="02020603050405020304" pitchFamily="18" charset="0"/>
                <a:cs typeface="Times New Roman" panose="02020603050405020304" pitchFamily="18" charset="0"/>
              </a:rPr>
              <a:t>Regulations </a:t>
            </a:r>
            <a:r>
              <a:rPr lang="en-US" dirty="0" smtClean="0">
                <a:latin typeface="Times New Roman" panose="02020603050405020304" pitchFamily="18" charset="0"/>
                <a:cs typeface="Times New Roman" panose="02020603050405020304" pitchFamily="18" charset="0"/>
              </a:rPr>
              <a:t>ensures monitoring of patients needs while at home.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276541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R</a:t>
            </a:r>
            <a:r>
              <a:rPr lang="en-US" sz="3600" dirty="0" smtClean="0">
                <a:latin typeface="Times New Roman" panose="02020603050405020304" pitchFamily="18" charset="0"/>
                <a:cs typeface="Times New Roman" panose="02020603050405020304" pitchFamily="18" charset="0"/>
              </a:rPr>
              <a:t>eferences </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Mohammed, D. (2017). US healthcare industry: Regulatory and </a:t>
            </a:r>
            <a:r>
              <a:rPr lang="en-US" dirty="0" smtClean="0">
                <a:latin typeface="Times New Roman" panose="02020603050405020304" pitchFamily="18" charset="0"/>
                <a:cs typeface="Times New Roman" panose="02020603050405020304" pitchFamily="18" charset="0"/>
              </a:rPr>
              <a:t>	compliance </a:t>
            </a:r>
            <a:r>
              <a:rPr lang="en-US" dirty="0">
                <a:latin typeface="Times New Roman" panose="02020603050405020304" pitchFamily="18" charset="0"/>
                <a:cs typeface="Times New Roman" panose="02020603050405020304" pitchFamily="18" charset="0"/>
              </a:rPr>
              <a:t>issues. </a:t>
            </a:r>
            <a:r>
              <a:rPr lang="en-US" i="1" dirty="0">
                <a:latin typeface="Times New Roman" panose="02020603050405020304" pitchFamily="18" charset="0"/>
                <a:cs typeface="Times New Roman" panose="02020603050405020304" pitchFamily="18" charset="0"/>
              </a:rPr>
              <a:t>Journal of Research in Business, Economics </a:t>
            </a:r>
            <a:r>
              <a:rPr lang="en-US" i="1" dirty="0" smtClean="0">
                <a:latin typeface="Times New Roman" panose="02020603050405020304" pitchFamily="18" charset="0"/>
                <a:cs typeface="Times New Roman" panose="02020603050405020304" pitchFamily="18" charset="0"/>
              </a:rPr>
              <a:t>	and </a:t>
            </a:r>
            <a:r>
              <a:rPr lang="en-US" i="1" dirty="0">
                <a:latin typeface="Times New Roman" panose="02020603050405020304" pitchFamily="18" charset="0"/>
                <a:cs typeface="Times New Roman" panose="02020603050405020304" pitchFamily="18" charset="0"/>
              </a:rPr>
              <a:t>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(5), 1771-1776.</a:t>
            </a:r>
          </a:p>
          <a:p>
            <a:r>
              <a:rPr lang="en-US" dirty="0">
                <a:latin typeface="Times New Roman" panose="02020603050405020304" pitchFamily="18" charset="0"/>
                <a:cs typeface="Times New Roman" panose="02020603050405020304" pitchFamily="18" charset="0"/>
              </a:rPr>
              <a:t>Neff, D. F., Yoon, S. H., Steiner, R. L., </a:t>
            </a:r>
            <a:r>
              <a:rPr lang="en-US" dirty="0" err="1">
                <a:latin typeface="Times New Roman" panose="02020603050405020304" pitchFamily="18" charset="0"/>
                <a:cs typeface="Times New Roman" panose="02020603050405020304" pitchFamily="18" charset="0"/>
              </a:rPr>
              <a:t>Bejleri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Bumbach</a:t>
            </a:r>
            <a:r>
              <a:rPr lang="en-US" dirty="0">
                <a:latin typeface="Times New Roman" panose="02020603050405020304" pitchFamily="18" charset="0"/>
                <a:cs typeface="Times New Roman" panose="02020603050405020304" pitchFamily="18" charset="0"/>
              </a:rPr>
              <a:t>, M. D., </a:t>
            </a:r>
            <a:r>
              <a:rPr lang="en-US" dirty="0" smtClean="0">
                <a:latin typeface="Times New Roman" panose="02020603050405020304" pitchFamily="18" charset="0"/>
                <a:cs typeface="Times New Roman" panose="02020603050405020304" pitchFamily="18" charset="0"/>
              </a:rPr>
              <a:t>	Everhart</a:t>
            </a:r>
            <a:r>
              <a:rPr lang="en-US" dirty="0">
                <a:latin typeface="Times New Roman" panose="02020603050405020304" pitchFamily="18" charset="0"/>
                <a:cs typeface="Times New Roman" panose="02020603050405020304" pitchFamily="18" charset="0"/>
              </a:rPr>
              <a:t>, D., &amp; Harman, J. S. (2018). The impact of nurse </a:t>
            </a:r>
            <a:r>
              <a:rPr lang="en-US" dirty="0" smtClean="0">
                <a:latin typeface="Times New Roman" panose="02020603050405020304" pitchFamily="18" charset="0"/>
                <a:cs typeface="Times New Roman" panose="02020603050405020304" pitchFamily="18" charset="0"/>
              </a:rPr>
              <a:t>		practitioner </a:t>
            </a:r>
            <a:r>
              <a:rPr lang="en-US" dirty="0">
                <a:latin typeface="Times New Roman" panose="02020603050405020304" pitchFamily="18" charset="0"/>
                <a:cs typeface="Times New Roman" panose="02020603050405020304" pitchFamily="18" charset="0"/>
              </a:rPr>
              <a:t>regulations on population access to care. </a:t>
            </a:r>
            <a:r>
              <a:rPr lang="en-US" i="1" dirty="0">
                <a:latin typeface="Times New Roman" panose="02020603050405020304" pitchFamily="18" charset="0"/>
                <a:cs typeface="Times New Roman" panose="02020603050405020304" pitchFamily="18" charset="0"/>
              </a:rPr>
              <a:t>Nursing </a:t>
            </a:r>
            <a:r>
              <a:rPr lang="en-US" i="1" dirty="0" smtClean="0">
                <a:latin typeface="Times New Roman" panose="02020603050405020304" pitchFamily="18" charset="0"/>
                <a:cs typeface="Times New Roman" panose="02020603050405020304" pitchFamily="18" charset="0"/>
              </a:rPr>
              <a:t>	outlook</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66</a:t>
            </a:r>
            <a:r>
              <a:rPr lang="en-US" dirty="0">
                <a:latin typeface="Times New Roman" panose="02020603050405020304" pitchFamily="18" charset="0"/>
                <a:cs typeface="Times New Roman" panose="02020603050405020304" pitchFamily="18" charset="0"/>
              </a:rPr>
              <a:t>(4), 379-385.</a:t>
            </a:r>
          </a:p>
          <a:p>
            <a:pPr marL="0" indent="0">
              <a:buNone/>
            </a:pPr>
            <a:endParaRPr lang="en-US" dirty="0"/>
          </a:p>
        </p:txBody>
      </p:sp>
    </p:spTree>
    <p:extLst>
      <p:ext uri="{BB962C8B-B14F-4D97-AF65-F5344CB8AC3E}">
        <p14:creationId xmlns="" xmlns:p14="http://schemas.microsoft.com/office/powerpoint/2010/main" val="3751036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TotalTime>
  <Words>834</Words>
  <Application>Microsoft Office PowerPoint</Application>
  <PresentationFormat>Custom</PresentationFormat>
  <Paragraphs>40</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 Healthcare Regulations </vt:lpstr>
      <vt:lpstr>Introduction </vt:lpstr>
      <vt:lpstr>Adherence to specifications and guidelines  </vt:lpstr>
      <vt:lpstr>Adherence to government authorities  </vt:lpstr>
      <vt:lpstr>Utilization of relevant technology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Regulations to Patient’s Care</dc:title>
  <dc:creator>ELOHIM</dc:creator>
  <cp:lastModifiedBy>Kevin</cp:lastModifiedBy>
  <cp:revision>9</cp:revision>
  <dcterms:created xsi:type="dcterms:W3CDTF">2020-09-24T08:10:21Z</dcterms:created>
  <dcterms:modified xsi:type="dcterms:W3CDTF">2020-09-24T18:03:49Z</dcterms:modified>
</cp:coreProperties>
</file>